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>
      <p:cViewPr varScale="1">
        <p:scale>
          <a:sx n="80" d="100"/>
          <a:sy n="80" d="100"/>
        </p:scale>
        <p:origin x="824" y="224"/>
      </p:cViewPr>
      <p:guideLst>
        <p:guide orient="horz" pos="3239"/>
        <p:guide pos="575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D4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67785" y="0"/>
            <a:ext cx="10324431" cy="10285714"/>
            <a:chOff x="10667785" y="0"/>
            <a:chExt cx="1032443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667785" y="0"/>
              <a:ext cx="10324431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421667" y="672012"/>
            <a:ext cx="2127054" cy="343643"/>
            <a:chOff x="15421667" y="672012"/>
            <a:chExt cx="2127054" cy="3436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5720557" y="646190"/>
              <a:ext cx="1936858" cy="476730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5421667" y="672012"/>
              <a:ext cx="356892" cy="309875"/>
              <a:chOff x="15421667" y="672012"/>
              <a:chExt cx="356892" cy="30987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5421667" y="672012"/>
                <a:ext cx="356892" cy="309875"/>
              </a:xfrm>
              <a:prstGeom prst="rect">
                <a:avLst/>
              </a:prstGeom>
            </p:spPr>
          </p:pic>
        </p:grpSp>
      </p:grpSp>
      <p:sp>
        <p:nvSpPr>
          <p:cNvPr id="1004" name="TextBox 1003"/>
          <p:cNvSpPr txBox="1"/>
          <p:nvPr/>
        </p:nvSpPr>
        <p:spPr>
          <a:xfrm>
            <a:off x="1219199" y="952500"/>
            <a:ext cx="756973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800" dirty="0">
                <a:solidFill>
                  <a:srgbClr val="BFBFBF"/>
                </a:solidFill>
              </a:rPr>
              <a:t>정보관리체계</a:t>
            </a:r>
          </a:p>
        </p:txBody>
      </p:sp>
      <p:sp>
        <p:nvSpPr>
          <p:cNvPr id="1005" name="TextBox 1004"/>
          <p:cNvSpPr txBox="1"/>
          <p:nvPr/>
        </p:nvSpPr>
        <p:spPr>
          <a:xfrm>
            <a:off x="1447800" y="2537460"/>
            <a:ext cx="7086600" cy="1158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7000" dirty="0">
                <a:solidFill>
                  <a:srgbClr val="BFBFBF"/>
                </a:solidFill>
              </a:rPr>
              <a:t>ISMS</a:t>
            </a:r>
            <a:r>
              <a:rPr lang="ko-KR" altLang="en-US" sz="7000" dirty="0">
                <a:solidFill>
                  <a:srgbClr val="BFBFBF"/>
                </a:solidFill>
              </a:rPr>
              <a:t> 컨설팅</a:t>
            </a:r>
          </a:p>
        </p:txBody>
      </p:sp>
      <p:sp>
        <p:nvSpPr>
          <p:cNvPr id="1006" name="TextBox 1005"/>
          <p:cNvSpPr txBox="1"/>
          <p:nvPr/>
        </p:nvSpPr>
        <p:spPr>
          <a:xfrm>
            <a:off x="990600" y="8115298"/>
            <a:ext cx="3429000" cy="10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200">
                <a:solidFill>
                  <a:srgbClr val="808080"/>
                </a:solidFill>
              </a:rPr>
              <a:t>20182109</a:t>
            </a:r>
          </a:p>
          <a:p>
            <a:pPr>
              <a:defRPr/>
            </a:pPr>
            <a:r>
              <a:rPr lang="ko-KR" altLang="en-US" sz="3200">
                <a:solidFill>
                  <a:srgbClr val="808080"/>
                </a:solidFill>
              </a:rPr>
              <a:t>박지원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-68370" y="-75686"/>
            <a:ext cx="18354084" cy="4231632"/>
            <a:chOff x="-68370" y="-75686"/>
            <a:chExt cx="18354084" cy="423163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68370" y="-75686"/>
              <a:ext cx="18354084" cy="423163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10886641" y="7024118"/>
            <a:ext cx="635430" cy="11489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10886639" y="8390174"/>
            <a:ext cx="635430" cy="11489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27621" y="5103801"/>
            <a:ext cx="3283753" cy="109203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19048" y="5905835"/>
            <a:ext cx="632367" cy="507925"/>
          </a:xfrm>
          <a:prstGeom prst="rect">
            <a:avLst/>
          </a:prstGeom>
        </p:spPr>
      </p:pic>
      <p:pic>
        <p:nvPicPr>
          <p:cNvPr id="1012" name="Object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10886642" y="5658059"/>
            <a:ext cx="635430" cy="114893"/>
          </a:xfrm>
          <a:prstGeom prst="rect">
            <a:avLst/>
          </a:prstGeom>
        </p:spPr>
      </p:pic>
      <p:pic>
        <p:nvPicPr>
          <p:cNvPr id="1013" name="Object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5988130" y="5403768"/>
            <a:ext cx="635430" cy="114893"/>
          </a:xfrm>
          <a:prstGeom prst="rect">
            <a:avLst/>
          </a:prstGeom>
        </p:spPr>
      </p:pic>
      <p:sp>
        <p:nvSpPr>
          <p:cNvPr id="1016" name="TextBox 1015"/>
          <p:cNvSpPr txBox="1"/>
          <p:nvPr/>
        </p:nvSpPr>
        <p:spPr>
          <a:xfrm>
            <a:off x="8305800" y="5524500"/>
            <a:ext cx="2667000" cy="445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>
                <a:solidFill>
                  <a:srgbClr val="3B5463"/>
                </a:solidFill>
                <a:latin typeface="휴먼둥근헤드라인"/>
                <a:ea typeface="휴먼둥근헤드라인"/>
              </a:rPr>
              <a:t>01.</a:t>
            </a:r>
            <a:r>
              <a:rPr lang="ko-KR" altLang="en-US" sz="2400">
                <a:solidFill>
                  <a:srgbClr val="3B5463"/>
                </a:solidFill>
                <a:latin typeface="휴먼둥근헤드라인"/>
                <a:ea typeface="휴먼둥근헤드라인"/>
                <a:cs typeface="Calibri"/>
              </a:rPr>
              <a:t> 컨설팅 대상</a:t>
            </a:r>
          </a:p>
        </p:txBody>
      </p:sp>
      <p:sp>
        <p:nvSpPr>
          <p:cNvPr id="1017" name="TextBox 1016"/>
          <p:cNvSpPr txBox="1"/>
          <p:nvPr/>
        </p:nvSpPr>
        <p:spPr>
          <a:xfrm>
            <a:off x="8305800" y="6896100"/>
            <a:ext cx="2895600" cy="445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>
                <a:solidFill>
                  <a:srgbClr val="3B5463"/>
                </a:solidFill>
                <a:latin typeface="휴먼둥근헤드라인"/>
                <a:ea typeface="휴먼둥근헤드라인"/>
              </a:rPr>
              <a:t>02.</a:t>
            </a:r>
            <a:r>
              <a:rPr lang="ko-KR" altLang="en-US" sz="2400">
                <a:solidFill>
                  <a:srgbClr val="3B5463"/>
                </a:solidFill>
                <a:latin typeface="휴먼둥근헤드라인"/>
                <a:ea typeface="휴먼둥근헤드라인"/>
              </a:rPr>
              <a:t> 프로젝트 개요</a:t>
            </a:r>
          </a:p>
        </p:txBody>
      </p:sp>
      <p:sp>
        <p:nvSpPr>
          <p:cNvPr id="1018" name="TextBox 1017"/>
          <p:cNvSpPr txBox="1"/>
          <p:nvPr/>
        </p:nvSpPr>
        <p:spPr>
          <a:xfrm>
            <a:off x="8458200" y="8191500"/>
            <a:ext cx="3352800" cy="445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>
                <a:solidFill>
                  <a:srgbClr val="3B5463"/>
                </a:solidFill>
                <a:latin typeface="휴먼둥근헤드라인"/>
                <a:ea typeface="휴먼둥근헤드라인"/>
              </a:rPr>
              <a:t>03.</a:t>
            </a:r>
            <a:r>
              <a:rPr lang="ko-KR" altLang="en-US" sz="2400">
                <a:solidFill>
                  <a:srgbClr val="3B5463"/>
                </a:solidFill>
                <a:latin typeface="휴먼둥근헤드라인"/>
                <a:ea typeface="휴먼둥근헤드라인"/>
              </a:rPr>
              <a:t> 점검 항목</a:t>
            </a:r>
          </a:p>
        </p:txBody>
      </p:sp>
      <p:sp>
        <p:nvSpPr>
          <p:cNvPr id="1020" name="TextBox 1019"/>
          <p:cNvSpPr txBox="1"/>
          <p:nvPr/>
        </p:nvSpPr>
        <p:spPr>
          <a:xfrm>
            <a:off x="11734800" y="6896100"/>
            <a:ext cx="4495800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취약점 분석</a:t>
            </a:r>
          </a:p>
        </p:txBody>
      </p:sp>
      <p:sp>
        <p:nvSpPr>
          <p:cNvPr id="1021" name="TextBox 1020"/>
          <p:cNvSpPr txBox="1"/>
          <p:nvPr/>
        </p:nvSpPr>
        <p:spPr>
          <a:xfrm>
            <a:off x="11734800" y="8267700"/>
            <a:ext cx="1600200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022" name="TextBox 1021"/>
          <p:cNvSpPr txBox="1"/>
          <p:nvPr/>
        </p:nvSpPr>
        <p:spPr>
          <a:xfrm>
            <a:off x="11658600" y="8267695"/>
            <a:ext cx="5029200" cy="636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물리적 보안 및 무선 공유기의 취약점 점검 </a:t>
            </a:r>
            <a:r>
              <a:rPr lang="en-US" altLang="ko-KR"/>
              <a:t>|</a:t>
            </a:r>
            <a:r>
              <a:rPr lang="ko-KR" altLang="en-US"/>
              <a:t> 솔루션 제시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0" y="0"/>
            <a:ext cx="8594762" cy="10285714"/>
            <a:chOff x="0" y="0"/>
            <a:chExt cx="8594762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0"/>
              <a:ext cx="8594762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1667" y="1171429"/>
            <a:ext cx="6171429" cy="7919577"/>
            <a:chOff x="1211667" y="1171429"/>
            <a:chExt cx="6171429" cy="79195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11667" y="1171429"/>
              <a:ext cx="6171429" cy="7919577"/>
            </a:xfrm>
            <a:prstGeom prst="rect">
              <a:avLst/>
            </a:prstGeom>
          </p:spPr>
        </p:pic>
      </p:grpSp>
      <p:sp>
        <p:nvSpPr>
          <p:cNvPr id="1007" name="TextBox 1006"/>
          <p:cNvSpPr txBox="1"/>
          <p:nvPr/>
        </p:nvSpPr>
        <p:spPr>
          <a:xfrm>
            <a:off x="9601200" y="2247900"/>
            <a:ext cx="5486400" cy="750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400" b="1">
                <a:solidFill>
                  <a:srgbClr val="3B5463"/>
                </a:solidFill>
                <a:cs typeface="Calibri"/>
              </a:rPr>
              <a:t>컨설팅 대상</a:t>
            </a:r>
          </a:p>
        </p:txBody>
      </p:sp>
      <p:sp>
        <p:nvSpPr>
          <p:cNvPr id="1008" name="TextBox 1007"/>
          <p:cNvSpPr txBox="1"/>
          <p:nvPr/>
        </p:nvSpPr>
        <p:spPr>
          <a:xfrm>
            <a:off x="9829800" y="3467100"/>
            <a:ext cx="2819400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grpSp>
        <p:nvGrpSpPr>
          <p:cNvPr id="1009" name="그룹 1005"/>
          <p:cNvGrpSpPr/>
          <p:nvPr/>
        </p:nvGrpSpPr>
        <p:grpSpPr>
          <a:xfrm>
            <a:off x="9677400" y="3238500"/>
            <a:ext cx="3699083" cy="123303"/>
            <a:chOff x="13049830" y="4585261"/>
            <a:chExt cx="3699083" cy="123303"/>
          </a:xfrm>
        </p:grpSpPr>
        <p:pic>
          <p:nvPicPr>
            <p:cNvPr id="1010" name="Object 2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0800000">
              <a:off x="13049830" y="4585261"/>
              <a:ext cx="3699083" cy="123303"/>
            </a:xfrm>
            <a:prstGeom prst="rect">
              <a:avLst/>
            </a:prstGeom>
          </p:spPr>
        </p:pic>
      </p:grpSp>
      <p:sp>
        <p:nvSpPr>
          <p:cNvPr id="1011" name="TextBox 1010"/>
          <p:cNvSpPr txBox="1"/>
          <p:nvPr/>
        </p:nvSpPr>
        <p:spPr>
          <a:xfrm>
            <a:off x="9677400" y="3543300"/>
            <a:ext cx="5105400" cy="2646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>
                <a:solidFill>
                  <a:srgbClr val="3B5463"/>
                </a:solidFill>
              </a:rPr>
              <a:t>거의 모든 사람이 가지고 있는 무선 랜을 통해서 개인이 가지고 있는 문제점 및 개선방안에 대해 알리고 싶어서 선택하게 되었습니다</a:t>
            </a:r>
            <a:r>
              <a:rPr lang="en-US" altLang="ko-KR" sz="2800">
                <a:solidFill>
                  <a:srgbClr val="3B5463"/>
                </a:solidFill>
              </a:rPr>
              <a:t>.</a:t>
            </a:r>
            <a:r>
              <a:rPr lang="ko-KR" altLang="en-US" sz="2800">
                <a:solidFill>
                  <a:srgbClr val="3B5463"/>
                </a:solidFill>
              </a:rPr>
              <a:t> </a:t>
            </a:r>
          </a:p>
          <a:p>
            <a:pPr>
              <a:defRPr/>
            </a:pPr>
            <a:endParaRPr lang="ko-KR" altLang="en-US" sz="2800">
              <a:solidFill>
                <a:srgbClr val="3B546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929856"/>
            <a:ext cx="18285714" cy="7357143"/>
            <a:chOff x="0" y="2928571"/>
            <a:chExt cx="18285714" cy="73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928571"/>
              <a:ext cx="18285714" cy="73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71429" y="3786576"/>
            <a:ext cx="14095238" cy="142857"/>
            <a:chOff x="2171429" y="3786576"/>
            <a:chExt cx="14095238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0800000">
              <a:off x="2171429" y="3786576"/>
              <a:ext cx="14095238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36045" y="1511932"/>
            <a:ext cx="1428571" cy="76190"/>
            <a:chOff x="6136045" y="1511932"/>
            <a:chExt cx="1428571" cy="761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6136045" y="1511932"/>
              <a:ext cx="1428571" cy="761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419600" y="3771900"/>
            <a:ext cx="190476" cy="209524"/>
            <a:chOff x="7158023" y="3753243"/>
            <a:chExt cx="190476" cy="20952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158023" y="3753243"/>
              <a:ext cx="190476" cy="20952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048000" y="8191510"/>
            <a:ext cx="2857143" cy="76190"/>
            <a:chOff x="5832236" y="8320470"/>
            <a:chExt cx="2857143" cy="7619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10800000">
              <a:off x="5832236" y="8320470"/>
              <a:ext cx="2857143" cy="761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048000" y="9410700"/>
            <a:ext cx="2857143" cy="95238"/>
            <a:chOff x="5828426" y="9459517"/>
            <a:chExt cx="2857143" cy="9523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 rot="10800000">
              <a:off x="5828426" y="9459517"/>
              <a:ext cx="2857143" cy="9523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048762" y="3771900"/>
            <a:ext cx="190476" cy="209524"/>
            <a:chOff x="10937215" y="3753243"/>
            <a:chExt cx="190476" cy="20952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0937215" y="3753243"/>
              <a:ext cx="190476" cy="20952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734656" y="8320470"/>
            <a:ext cx="2857143" cy="76190"/>
            <a:chOff x="9611429" y="8320470"/>
            <a:chExt cx="2857143" cy="76190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10800000">
              <a:off x="9611429" y="8320470"/>
              <a:ext cx="2857143" cy="761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734656" y="7166184"/>
            <a:ext cx="2857143" cy="95238"/>
            <a:chOff x="9600000" y="7166184"/>
            <a:chExt cx="2857143" cy="95238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 rot="10800000">
              <a:off x="9600000" y="7166184"/>
              <a:ext cx="2857143" cy="9523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734656" y="9459517"/>
            <a:ext cx="2857143" cy="95238"/>
            <a:chOff x="9607619" y="9459517"/>
            <a:chExt cx="2857143" cy="95238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 rot="10800000">
              <a:off x="9607619" y="9459517"/>
              <a:ext cx="2857143" cy="9523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192000" y="8267700"/>
            <a:ext cx="2857143" cy="76190"/>
            <a:chOff x="13365463" y="8320470"/>
            <a:chExt cx="2857143" cy="7619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10800000">
              <a:off x="13365463" y="8320470"/>
              <a:ext cx="2857143" cy="7619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2192000" y="7166184"/>
            <a:ext cx="2857143" cy="95238"/>
            <a:chOff x="13354035" y="7166184"/>
            <a:chExt cx="2857143" cy="95238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 rot="10800000">
              <a:off x="13354035" y="7166184"/>
              <a:ext cx="2857143" cy="95238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2192000" y="9459517"/>
            <a:ext cx="2857143" cy="95238"/>
            <a:chOff x="13361654" y="9459517"/>
            <a:chExt cx="2857143" cy="95238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 rot="10800000">
              <a:off x="13361654" y="9459517"/>
              <a:ext cx="2857143" cy="95238"/>
            </a:xfrm>
            <a:prstGeom prst="rect">
              <a:avLst/>
            </a:prstGeom>
          </p:spPr>
        </p:pic>
      </p:grpSp>
      <p:sp>
        <p:nvSpPr>
          <p:cNvPr id="1028" name="TextBox 1027"/>
          <p:cNvSpPr txBox="1"/>
          <p:nvPr/>
        </p:nvSpPr>
        <p:spPr>
          <a:xfrm>
            <a:off x="1524000" y="1181100"/>
            <a:ext cx="4876800" cy="750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400" b="1">
                <a:solidFill>
                  <a:srgbClr val="3B5463"/>
                </a:solidFill>
              </a:rPr>
              <a:t>02.</a:t>
            </a:r>
            <a:r>
              <a:rPr lang="ko-KR" altLang="en-US" sz="4400" b="1">
                <a:solidFill>
                  <a:srgbClr val="3B5463"/>
                </a:solidFill>
              </a:rPr>
              <a:t> 프로젝트 개요</a:t>
            </a:r>
          </a:p>
        </p:txBody>
      </p:sp>
      <p:sp>
        <p:nvSpPr>
          <p:cNvPr id="1029" name="TextBox 1028"/>
          <p:cNvSpPr txBox="1"/>
          <p:nvPr/>
        </p:nvSpPr>
        <p:spPr>
          <a:xfrm>
            <a:off x="7239000" y="1181100"/>
            <a:ext cx="3810000" cy="750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400" b="1">
                <a:solidFill>
                  <a:srgbClr val="3B5463"/>
                </a:solidFill>
              </a:rPr>
              <a:t>취약점  분석</a:t>
            </a:r>
          </a:p>
        </p:txBody>
      </p:sp>
      <p:grpSp>
        <p:nvGrpSpPr>
          <p:cNvPr id="1030" name="그룹 1014"/>
          <p:cNvGrpSpPr/>
          <p:nvPr/>
        </p:nvGrpSpPr>
        <p:grpSpPr>
          <a:xfrm>
            <a:off x="13411200" y="3771900"/>
            <a:ext cx="190476" cy="209524"/>
            <a:chOff x="10937215" y="3753243"/>
            <a:chExt cx="190476" cy="209524"/>
          </a:xfrm>
        </p:grpSpPr>
        <p:pic>
          <p:nvPicPr>
            <p:cNvPr id="1031" name="Object 52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0937215" y="3753243"/>
              <a:ext cx="190476" cy="209524"/>
            </a:xfrm>
            <a:prstGeom prst="rect">
              <a:avLst/>
            </a:prstGeom>
          </p:spPr>
        </p:pic>
      </p:grpSp>
      <p:grpSp>
        <p:nvGrpSpPr>
          <p:cNvPr id="1032" name="그룹 1017"/>
          <p:cNvGrpSpPr/>
          <p:nvPr/>
        </p:nvGrpSpPr>
        <p:grpSpPr>
          <a:xfrm>
            <a:off x="3048000" y="7124700"/>
            <a:ext cx="2857143" cy="95238"/>
            <a:chOff x="9600000" y="7166184"/>
            <a:chExt cx="2857143" cy="95238"/>
          </a:xfrm>
        </p:grpSpPr>
        <p:pic>
          <p:nvPicPr>
            <p:cNvPr id="1033" name="Object 65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 rot="10800000">
              <a:off x="9600000" y="7166184"/>
              <a:ext cx="2857143" cy="95238"/>
            </a:xfrm>
            <a:prstGeom prst="rect">
              <a:avLst/>
            </a:prstGeom>
          </p:spPr>
        </p:pic>
      </p:grpSp>
      <p:pic>
        <p:nvPicPr>
          <p:cNvPr id="1034" name="그림 103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793877" y="4505325"/>
            <a:ext cx="3302122" cy="2009775"/>
          </a:xfrm>
          <a:prstGeom prst="rect">
            <a:avLst/>
          </a:prstGeom>
        </p:spPr>
      </p:pic>
      <p:pic>
        <p:nvPicPr>
          <p:cNvPr id="1035" name="그림 103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447290" y="4457700"/>
            <a:ext cx="3301972" cy="2001957"/>
          </a:xfrm>
          <a:prstGeom prst="rect">
            <a:avLst/>
          </a:prstGeom>
        </p:spPr>
      </p:pic>
      <p:pic>
        <p:nvPicPr>
          <p:cNvPr id="1036" name="그림 1035"/>
          <p:cNvPicPr>
            <a:picLocks noGrp="1" noChangeAspect="1"/>
          </p:cNvPicPr>
          <p:nvPr/>
        </p:nvPicPr>
        <p:blipFill rotWithShape="1">
          <a:blip r:embed="rId10"/>
          <a:srcRect t="9960" b="9960"/>
          <a:stretch>
            <a:fillRect/>
          </a:stretch>
        </p:blipFill>
        <p:spPr>
          <a:xfrm>
            <a:off x="11915922" y="4533900"/>
            <a:ext cx="3301972" cy="198303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round/>
          </a:ln>
        </p:spPr>
      </p:pic>
      <p:sp>
        <p:nvSpPr>
          <p:cNvPr id="1037" name="TextBox 1036"/>
          <p:cNvSpPr txBox="1"/>
          <p:nvPr/>
        </p:nvSpPr>
        <p:spPr>
          <a:xfrm>
            <a:off x="3124200" y="7212330"/>
            <a:ext cx="2895600" cy="910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3B5463"/>
                </a:solidFill>
                <a:latin typeface="Arial"/>
                <a:cs typeface="Arial"/>
              </a:rPr>
              <a:t> 보안성 있는 패스워드 사용 </a:t>
            </a:r>
            <a:r>
              <a:rPr lang="en-US" altLang="ko-KR">
                <a:solidFill>
                  <a:srgbClr val="3B5463"/>
                </a:solidFill>
                <a:latin typeface="Arial"/>
                <a:cs typeface="Arial"/>
              </a:rPr>
              <a:t>|</a:t>
            </a:r>
            <a:r>
              <a:rPr lang="ko-KR" altLang="en-US">
                <a:solidFill>
                  <a:srgbClr val="3B5463"/>
                </a:solidFill>
                <a:latin typeface="Arial"/>
                <a:cs typeface="Arial"/>
              </a:rPr>
              <a:t> 암호화 수준이 </a:t>
            </a:r>
            <a:r>
              <a:rPr lang="en-US" altLang="ko-KR">
                <a:solidFill>
                  <a:srgbClr val="3B5463"/>
                </a:solidFill>
                <a:latin typeface="Arial"/>
                <a:cs typeface="Arial"/>
              </a:rPr>
              <a:t>WPA2 </a:t>
            </a:r>
            <a:r>
              <a:rPr lang="ko-KR" altLang="en-US">
                <a:solidFill>
                  <a:srgbClr val="3B5463"/>
                </a:solidFill>
                <a:latin typeface="Arial"/>
                <a:cs typeface="Arial"/>
              </a:rPr>
              <a:t>이상을 적용하고 있는가</a:t>
            </a:r>
            <a:r>
              <a:rPr lang="en-US" altLang="ko-KR">
                <a:solidFill>
                  <a:srgbClr val="3B5463"/>
                </a:solidFill>
                <a:latin typeface="Arial"/>
                <a:cs typeface="Arial"/>
              </a:rPr>
              <a:t>?</a:t>
            </a:r>
          </a:p>
        </p:txBody>
      </p:sp>
      <p:sp>
        <p:nvSpPr>
          <p:cNvPr id="1038" name="TextBox 1037"/>
          <p:cNvSpPr txBox="1"/>
          <p:nvPr/>
        </p:nvSpPr>
        <p:spPr>
          <a:xfrm>
            <a:off x="7734300" y="7402830"/>
            <a:ext cx="2819400" cy="643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3B5463"/>
                </a:solidFill>
                <a:latin typeface="Arial"/>
                <a:cs typeface="Arial"/>
              </a:rPr>
              <a:t>불필요한 서비스가 비활성화 되어 있는가</a:t>
            </a:r>
            <a:r>
              <a:rPr lang="en-US" altLang="ko-KR">
                <a:solidFill>
                  <a:srgbClr val="3B5463"/>
                </a:solidFill>
                <a:latin typeface="Arial"/>
                <a:cs typeface="Arial"/>
              </a:rPr>
              <a:t>?</a:t>
            </a:r>
          </a:p>
        </p:txBody>
      </p:sp>
      <p:sp>
        <p:nvSpPr>
          <p:cNvPr id="1039" name="TextBox 1038"/>
          <p:cNvSpPr txBox="1"/>
          <p:nvPr/>
        </p:nvSpPr>
        <p:spPr>
          <a:xfrm>
            <a:off x="12192000" y="7353300"/>
            <a:ext cx="2971800" cy="822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>
                <a:solidFill>
                  <a:srgbClr val="3B5463"/>
                </a:solidFill>
              </a:rPr>
              <a:t>외부로부터의 물리적 손상이나 전기적 영향으로부터 보호되고 있는가</a:t>
            </a:r>
            <a:r>
              <a:rPr lang="en-US" altLang="ko-KR" sz="1600">
                <a:solidFill>
                  <a:srgbClr val="3B5463"/>
                </a:solidFill>
              </a:rPr>
              <a:t>?</a:t>
            </a:r>
          </a:p>
        </p:txBody>
      </p:sp>
      <p:sp>
        <p:nvSpPr>
          <p:cNvPr id="1040" name="TextBox 1039"/>
          <p:cNvSpPr txBox="1"/>
          <p:nvPr/>
        </p:nvSpPr>
        <p:spPr>
          <a:xfrm>
            <a:off x="3048000" y="8420100"/>
            <a:ext cx="2667000" cy="902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56758B"/>
                </a:solidFill>
              </a:rPr>
              <a:t>기본 패스워드를 사용중이며 암호화 수준은 </a:t>
            </a:r>
            <a:r>
              <a:rPr lang="en-US" altLang="ko-KR">
                <a:solidFill>
                  <a:srgbClr val="56758B"/>
                </a:solidFill>
              </a:rPr>
              <a:t>WPA</a:t>
            </a:r>
            <a:r>
              <a:rPr lang="ko-KR" altLang="en-US">
                <a:solidFill>
                  <a:srgbClr val="56758B"/>
                </a:solidFill>
              </a:rPr>
              <a:t>를 적용 중</a:t>
            </a:r>
          </a:p>
        </p:txBody>
      </p:sp>
      <p:sp>
        <p:nvSpPr>
          <p:cNvPr id="1041" name="TextBox 1040"/>
          <p:cNvSpPr txBox="1"/>
          <p:nvPr/>
        </p:nvSpPr>
        <p:spPr>
          <a:xfrm>
            <a:off x="7772400" y="8496300"/>
            <a:ext cx="2819400" cy="910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56758B"/>
                </a:solidFill>
              </a:rPr>
              <a:t>Ping</a:t>
            </a:r>
            <a:r>
              <a:rPr lang="ko-KR" altLang="en-US">
                <a:solidFill>
                  <a:srgbClr val="56758B"/>
                </a:solidFill>
              </a:rPr>
              <a:t>이 허용이 되어 있어 외부의 공격으로부터 안전하지 않음</a:t>
            </a:r>
          </a:p>
        </p:txBody>
      </p:sp>
      <p:sp>
        <p:nvSpPr>
          <p:cNvPr id="1042" name="TextBox 1041"/>
          <p:cNvSpPr txBox="1"/>
          <p:nvPr/>
        </p:nvSpPr>
        <p:spPr>
          <a:xfrm>
            <a:off x="12192000" y="8420100"/>
            <a:ext cx="2895600" cy="910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56758B"/>
                </a:solidFill>
              </a:rPr>
              <a:t>사람이 많이 왕래하는 거실에 위치 </a:t>
            </a:r>
            <a:r>
              <a:rPr lang="en-US" altLang="ko-KR">
                <a:solidFill>
                  <a:srgbClr val="56758B"/>
                </a:solidFill>
              </a:rPr>
              <a:t>|</a:t>
            </a:r>
            <a:r>
              <a:rPr lang="ko-KR" altLang="en-US">
                <a:solidFill>
                  <a:srgbClr val="56758B"/>
                </a:solidFill>
              </a:rPr>
              <a:t> </a:t>
            </a:r>
          </a:p>
          <a:p>
            <a:pPr>
              <a:defRPr/>
            </a:pPr>
            <a:r>
              <a:rPr lang="ko-KR" altLang="en-US">
                <a:solidFill>
                  <a:srgbClr val="56758B"/>
                </a:solidFill>
              </a:rPr>
              <a:t>케이블이 엉켜있음</a:t>
            </a:r>
            <a:endParaRPr lang="en-US" altLang="ko-KR">
              <a:solidFill>
                <a:srgbClr val="56758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6136045" y="1511932"/>
            <a:ext cx="1428571" cy="76190"/>
            <a:chOff x="6136045" y="1511932"/>
            <a:chExt cx="1428571" cy="7619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5400000">
              <a:off x="6136045" y="1511932"/>
              <a:ext cx="1428571" cy="76190"/>
            </a:xfrm>
            <a:prstGeom prst="rect">
              <a:avLst/>
            </a:prstGeom>
          </p:spPr>
        </p:pic>
      </p:grpSp>
      <p:grpSp>
        <p:nvGrpSpPr>
          <p:cNvPr id="1024" name="그룹 1001"/>
          <p:cNvGrpSpPr/>
          <p:nvPr/>
        </p:nvGrpSpPr>
        <p:grpSpPr>
          <a:xfrm>
            <a:off x="0" y="2929856"/>
            <a:ext cx="18285714" cy="7357143"/>
            <a:chOff x="0" y="2928571"/>
            <a:chExt cx="18285714" cy="7357143"/>
          </a:xfrm>
        </p:grpSpPr>
        <p:pic>
          <p:nvPicPr>
            <p:cNvPr id="1025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2928571"/>
              <a:ext cx="18285714" cy="7357143"/>
            </a:xfrm>
            <a:prstGeom prst="rect">
              <a:avLst/>
            </a:prstGeom>
          </p:spPr>
        </p:pic>
      </p:grpSp>
      <p:sp>
        <p:nvSpPr>
          <p:cNvPr id="1026" name="TextBox 1025"/>
          <p:cNvSpPr txBox="1"/>
          <p:nvPr/>
        </p:nvSpPr>
        <p:spPr>
          <a:xfrm>
            <a:off x="1524000" y="1181100"/>
            <a:ext cx="4876800" cy="750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400" b="1">
                <a:solidFill>
                  <a:srgbClr val="3B5463"/>
                </a:solidFill>
              </a:rPr>
              <a:t>03.</a:t>
            </a:r>
            <a:r>
              <a:rPr lang="ko-KR" altLang="en-US" sz="4400" b="1">
                <a:solidFill>
                  <a:srgbClr val="3B5463"/>
                </a:solidFill>
              </a:rPr>
              <a:t> 점검 항목</a:t>
            </a:r>
          </a:p>
        </p:txBody>
      </p:sp>
      <p:sp>
        <p:nvSpPr>
          <p:cNvPr id="1028" name="TextBox 1027"/>
          <p:cNvSpPr txBox="1"/>
          <p:nvPr/>
        </p:nvSpPr>
        <p:spPr>
          <a:xfrm>
            <a:off x="7010400" y="1181100"/>
            <a:ext cx="10439400" cy="750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400">
                <a:solidFill>
                  <a:srgbClr val="3B5463"/>
                </a:solidFill>
              </a:rPr>
              <a:t>물리적 보안 및 무선 공유기의 취약점 점검</a:t>
            </a:r>
          </a:p>
        </p:txBody>
      </p:sp>
      <p:pic>
        <p:nvPicPr>
          <p:cNvPr id="1031" name="그림 103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72262" y="3086100"/>
            <a:ext cx="4943475" cy="6943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6136045" y="1511932"/>
            <a:ext cx="1428571" cy="76190"/>
            <a:chOff x="6136045" y="1511932"/>
            <a:chExt cx="1428571" cy="7619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5400000">
              <a:off x="6136045" y="1511932"/>
              <a:ext cx="1428571" cy="76190"/>
            </a:xfrm>
            <a:prstGeom prst="rect">
              <a:avLst/>
            </a:prstGeom>
          </p:spPr>
        </p:pic>
      </p:grpSp>
      <p:grpSp>
        <p:nvGrpSpPr>
          <p:cNvPr id="1024" name="그룹 1001"/>
          <p:cNvGrpSpPr/>
          <p:nvPr/>
        </p:nvGrpSpPr>
        <p:grpSpPr>
          <a:xfrm>
            <a:off x="0" y="2929856"/>
            <a:ext cx="18285714" cy="7357143"/>
            <a:chOff x="0" y="2928571"/>
            <a:chExt cx="18285714" cy="7357143"/>
          </a:xfrm>
        </p:grpSpPr>
        <p:pic>
          <p:nvPicPr>
            <p:cNvPr id="1025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2928571"/>
              <a:ext cx="18285714" cy="7357143"/>
            </a:xfrm>
            <a:prstGeom prst="rect">
              <a:avLst/>
            </a:prstGeom>
          </p:spPr>
        </p:pic>
      </p:grpSp>
      <p:sp>
        <p:nvSpPr>
          <p:cNvPr id="1026" name="TextBox 1025"/>
          <p:cNvSpPr txBox="1"/>
          <p:nvPr/>
        </p:nvSpPr>
        <p:spPr>
          <a:xfrm>
            <a:off x="1524000" y="1181100"/>
            <a:ext cx="4876800" cy="750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400" b="1">
                <a:solidFill>
                  <a:srgbClr val="3B5463"/>
                </a:solidFill>
              </a:rPr>
              <a:t>03.</a:t>
            </a:r>
            <a:r>
              <a:rPr lang="ko-KR" altLang="en-US" sz="4400" b="1">
                <a:solidFill>
                  <a:srgbClr val="3B5463"/>
                </a:solidFill>
              </a:rPr>
              <a:t> 점검 항목</a:t>
            </a:r>
          </a:p>
        </p:txBody>
      </p:sp>
      <p:sp>
        <p:nvSpPr>
          <p:cNvPr id="1028" name="TextBox 1027"/>
          <p:cNvSpPr txBox="1"/>
          <p:nvPr/>
        </p:nvSpPr>
        <p:spPr>
          <a:xfrm>
            <a:off x="7010400" y="1181100"/>
            <a:ext cx="10439400" cy="750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400">
                <a:solidFill>
                  <a:srgbClr val="3B5463"/>
                </a:solidFill>
              </a:rPr>
              <a:t>물리적 보안 및 무선 공유기의 취약점 점검</a:t>
            </a:r>
          </a:p>
        </p:txBody>
      </p:sp>
      <p:pic>
        <p:nvPicPr>
          <p:cNvPr id="1032" name="그림 10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81787" y="3133725"/>
            <a:ext cx="4924425" cy="69627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6136045" y="1511932"/>
            <a:ext cx="1428571" cy="76190"/>
            <a:chOff x="6136045" y="1511932"/>
            <a:chExt cx="1428571" cy="7619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5400000">
              <a:off x="6136045" y="1511932"/>
              <a:ext cx="1428571" cy="76190"/>
            </a:xfrm>
            <a:prstGeom prst="rect">
              <a:avLst/>
            </a:prstGeom>
          </p:spPr>
        </p:pic>
      </p:grpSp>
      <p:grpSp>
        <p:nvGrpSpPr>
          <p:cNvPr id="1024" name="그룹 1001"/>
          <p:cNvGrpSpPr/>
          <p:nvPr/>
        </p:nvGrpSpPr>
        <p:grpSpPr>
          <a:xfrm>
            <a:off x="0" y="2929856"/>
            <a:ext cx="18285714" cy="7357143"/>
            <a:chOff x="0" y="2928571"/>
            <a:chExt cx="18285714" cy="7357143"/>
          </a:xfrm>
        </p:grpSpPr>
        <p:pic>
          <p:nvPicPr>
            <p:cNvPr id="1025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2928571"/>
              <a:ext cx="18285714" cy="7357143"/>
            </a:xfrm>
            <a:prstGeom prst="rect">
              <a:avLst/>
            </a:prstGeom>
          </p:spPr>
        </p:pic>
      </p:grpSp>
      <p:sp>
        <p:nvSpPr>
          <p:cNvPr id="1026" name="TextBox 1025"/>
          <p:cNvSpPr txBox="1"/>
          <p:nvPr/>
        </p:nvSpPr>
        <p:spPr>
          <a:xfrm>
            <a:off x="1524000" y="1181100"/>
            <a:ext cx="4876800" cy="750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400" b="1">
                <a:solidFill>
                  <a:srgbClr val="3B5463"/>
                </a:solidFill>
              </a:rPr>
              <a:t>03.</a:t>
            </a:r>
            <a:r>
              <a:rPr lang="ko-KR" altLang="en-US" sz="4400" b="1">
                <a:solidFill>
                  <a:srgbClr val="3B5463"/>
                </a:solidFill>
              </a:rPr>
              <a:t> 점검 항목</a:t>
            </a:r>
          </a:p>
        </p:txBody>
      </p:sp>
      <p:sp>
        <p:nvSpPr>
          <p:cNvPr id="1028" name="TextBox 1027"/>
          <p:cNvSpPr txBox="1"/>
          <p:nvPr/>
        </p:nvSpPr>
        <p:spPr>
          <a:xfrm>
            <a:off x="7010400" y="1181100"/>
            <a:ext cx="10439400" cy="750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400">
                <a:solidFill>
                  <a:srgbClr val="3B5463"/>
                </a:solidFill>
              </a:rPr>
              <a:t>솔루션 제시</a:t>
            </a:r>
          </a:p>
        </p:txBody>
      </p:sp>
      <p:sp>
        <p:nvSpPr>
          <p:cNvPr id="1032" name="TextBox 1031"/>
          <p:cNvSpPr txBox="1"/>
          <p:nvPr/>
        </p:nvSpPr>
        <p:spPr>
          <a:xfrm>
            <a:off x="2209799" y="5143500"/>
            <a:ext cx="13868401" cy="1550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200">
                <a:solidFill>
                  <a:srgbClr val="3B5463"/>
                </a:solidFill>
              </a:rPr>
              <a:t>1.</a:t>
            </a:r>
            <a:r>
              <a:rPr lang="ko-KR" altLang="en-US" sz="3200">
                <a:solidFill>
                  <a:srgbClr val="3B5463"/>
                </a:solidFill>
              </a:rPr>
              <a:t> 전선이 외부로 드러나와 있기 때문에 전선을 가림 </a:t>
            </a:r>
            <a:r>
              <a:rPr lang="en-US" altLang="ko-KR" sz="3200">
                <a:solidFill>
                  <a:srgbClr val="3B5463"/>
                </a:solidFill>
              </a:rPr>
              <a:t>=&gt;</a:t>
            </a:r>
            <a:r>
              <a:rPr lang="ko-KR" altLang="en-US" sz="3200">
                <a:solidFill>
                  <a:srgbClr val="3B5463"/>
                </a:solidFill>
              </a:rPr>
              <a:t> 전선 가리개를 사용</a:t>
            </a:r>
          </a:p>
          <a:p>
            <a:pPr>
              <a:defRPr/>
            </a:pPr>
            <a:r>
              <a:rPr lang="en-US" altLang="ko-KR" sz="3200">
                <a:solidFill>
                  <a:srgbClr val="3B5463"/>
                </a:solidFill>
              </a:rPr>
              <a:t>2.</a:t>
            </a:r>
            <a:r>
              <a:rPr lang="ko-KR" altLang="en-US" sz="3200">
                <a:solidFill>
                  <a:srgbClr val="3B5463"/>
                </a:solidFill>
              </a:rPr>
              <a:t> </a:t>
            </a:r>
            <a:r>
              <a:rPr lang="en-US" altLang="ko-KR" sz="3200">
                <a:solidFill>
                  <a:srgbClr val="3B5463"/>
                </a:solidFill>
              </a:rPr>
              <a:t>Ping </a:t>
            </a:r>
            <a:r>
              <a:rPr lang="ko-KR" altLang="en-US" sz="3200">
                <a:solidFill>
                  <a:srgbClr val="3B5463"/>
                </a:solidFill>
              </a:rPr>
              <a:t>허용을 제한함 </a:t>
            </a:r>
            <a:r>
              <a:rPr lang="en-US" altLang="ko-KR" sz="3200">
                <a:solidFill>
                  <a:srgbClr val="3B5463"/>
                </a:solidFill>
              </a:rPr>
              <a:t>=&gt;</a:t>
            </a:r>
            <a:r>
              <a:rPr lang="ko-KR" altLang="en-US" sz="3200">
                <a:solidFill>
                  <a:srgbClr val="3B5463"/>
                </a:solidFill>
              </a:rPr>
              <a:t> 보안상의 안정성을 더 높혀줌</a:t>
            </a:r>
          </a:p>
          <a:p>
            <a:pPr>
              <a:defRPr/>
            </a:pPr>
            <a:r>
              <a:rPr lang="en-US" altLang="ko-KR" sz="3200">
                <a:solidFill>
                  <a:srgbClr val="3B5463"/>
                </a:solidFill>
              </a:rPr>
              <a:t>3.</a:t>
            </a:r>
            <a:r>
              <a:rPr lang="ko-KR" altLang="en-US" sz="3200">
                <a:solidFill>
                  <a:srgbClr val="3B5463"/>
                </a:solidFill>
              </a:rPr>
              <a:t> </a:t>
            </a:r>
            <a:r>
              <a:rPr lang="en-US" altLang="ko-KR" sz="3200">
                <a:solidFill>
                  <a:srgbClr val="3B5463"/>
                </a:solidFill>
              </a:rPr>
              <a:t>WPA2</a:t>
            </a:r>
            <a:r>
              <a:rPr lang="ko-KR" altLang="en-US" sz="3200">
                <a:solidFill>
                  <a:srgbClr val="3B5463"/>
                </a:solidFill>
              </a:rPr>
              <a:t>로 보안성을 바꿔줌 </a:t>
            </a:r>
            <a:r>
              <a:rPr lang="en-US" altLang="ko-KR" sz="3200">
                <a:solidFill>
                  <a:srgbClr val="3B5463"/>
                </a:solidFill>
              </a:rPr>
              <a:t>=&gt;</a:t>
            </a:r>
            <a:r>
              <a:rPr lang="ko-KR" altLang="en-US" sz="3200">
                <a:solidFill>
                  <a:srgbClr val="3B5463"/>
                </a:solidFill>
              </a:rPr>
              <a:t> 보안상의 안정성을 높혀줄 수 있음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2D4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22922" y="4713531"/>
            <a:ext cx="4653507" cy="10733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6735714" cy="10285714"/>
            <a:chOff x="0" y="0"/>
            <a:chExt cx="6735714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0"/>
              <a:ext cx="6735714" cy="1028571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173</Words>
  <Application>Microsoft Macintosh PowerPoint</Application>
  <PresentationFormat>사용자 지정</PresentationFormat>
  <Paragraphs>29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휴먼둥근헤드라인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박 지원</cp:lastModifiedBy>
  <cp:revision>20</cp:revision>
  <dcterms:created xsi:type="dcterms:W3CDTF">2021-12-16T02:04:30Z</dcterms:created>
  <dcterms:modified xsi:type="dcterms:W3CDTF">2022-10-18T09:11:51Z</dcterms:modified>
  <cp:version>1000.0000.01</cp:version>
</cp:coreProperties>
</file>